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82" r:id="rId4"/>
    <p:sldId id="283" r:id="rId5"/>
    <p:sldId id="286" r:id="rId6"/>
    <p:sldId id="284" r:id="rId7"/>
    <p:sldId id="263" r:id="rId8"/>
    <p:sldId id="264" r:id="rId9"/>
    <p:sldId id="258" r:id="rId10"/>
    <p:sldId id="259" r:id="rId11"/>
    <p:sldId id="260" r:id="rId12"/>
    <p:sldId id="261" r:id="rId13"/>
    <p:sldId id="262" r:id="rId14"/>
    <p:sldId id="266" r:id="rId15"/>
    <p:sldId id="267" r:id="rId16"/>
    <p:sldId id="268" r:id="rId17"/>
    <p:sldId id="269" r:id="rId18"/>
    <p:sldId id="270" r:id="rId19"/>
    <p:sldId id="271" r:id="rId20"/>
    <p:sldId id="279" r:id="rId21"/>
    <p:sldId id="280" r:id="rId22"/>
    <p:sldId id="273" r:id="rId23"/>
    <p:sldId id="272" r:id="rId24"/>
    <p:sldId id="275" r:id="rId25"/>
    <p:sldId id="274" r:id="rId26"/>
    <p:sldId id="276" r:id="rId27"/>
    <p:sldId id="277" r:id="rId28"/>
    <p:sldId id="278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>
        <p:scale>
          <a:sx n="59" d="100"/>
          <a:sy n="59" d="100"/>
        </p:scale>
        <p:origin x="-2126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30.01.2019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496944" cy="34563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300" dirty="0" smtClean="0">
                <a:solidFill>
                  <a:schemeClr val="tx1"/>
                </a:solidFill>
              </a:rPr>
              <a:t>Познавательно – исследовательский проект: </a:t>
            </a:r>
            <a:r>
              <a:rPr lang="ru-RU" sz="6700" dirty="0" smtClean="0">
                <a:solidFill>
                  <a:srgbClr val="FF0000"/>
                </a:solidFill>
              </a:rPr>
              <a:t>«Правила </a:t>
            </a:r>
            <a:r>
              <a:rPr lang="ru-RU" sz="6700" dirty="0" smtClean="0">
                <a:solidFill>
                  <a:srgbClr val="FF0000"/>
                </a:solidFill>
              </a:rPr>
              <a:t>дорожного движения </a:t>
            </a:r>
            <a:r>
              <a:rPr lang="ru-RU" sz="6700" dirty="0" smtClean="0">
                <a:solidFill>
                  <a:srgbClr val="FF0000"/>
                </a:solidFill>
              </a:rPr>
              <a:t>достойны уважения!» </a:t>
            </a:r>
            <a:endParaRPr lang="ru-RU" sz="67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3152792"/>
          </a:xfrm>
        </p:spPr>
        <p:txBody>
          <a:bodyPr>
            <a:normAutofit fontScale="92500" lnSpcReduction="10000"/>
          </a:bodyPr>
          <a:lstStyle/>
          <a:p>
            <a:endParaRPr lang="ru-RU" sz="3200" b="1" dirty="0" smtClean="0">
              <a:solidFill>
                <a:schemeClr val="bg1"/>
              </a:solidFill>
            </a:endParaRPr>
          </a:p>
          <a:p>
            <a:r>
              <a:rPr lang="ru-RU" sz="3200" b="1" dirty="0" smtClean="0">
                <a:solidFill>
                  <a:schemeClr val="bg1"/>
                </a:solidFill>
              </a:rPr>
              <a:t>Авторы: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Воспитатели 1 старшей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логопедической группы</a:t>
            </a:r>
          </a:p>
          <a:p>
            <a:r>
              <a:rPr lang="ru-RU" sz="2000" dirty="0" err="1" smtClean="0">
                <a:solidFill>
                  <a:schemeClr val="bg1"/>
                </a:solidFill>
              </a:rPr>
              <a:t>Мирзабекян</a:t>
            </a:r>
            <a:r>
              <a:rPr lang="ru-RU" sz="2000" dirty="0" smtClean="0">
                <a:solidFill>
                  <a:schemeClr val="bg1"/>
                </a:solidFill>
              </a:rPr>
              <a:t> А. А.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Плотникова А. Х.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г. Новосибирск 201</a:t>
            </a:r>
            <a:r>
              <a:rPr lang="ru-RU" sz="2000" dirty="0" smtClean="0">
                <a:solidFill>
                  <a:schemeClr val="bg1"/>
                </a:solidFill>
              </a:rPr>
              <a:t>8</a:t>
            </a:r>
            <a:r>
              <a:rPr lang="ru-RU" dirty="0" smtClean="0">
                <a:solidFill>
                  <a:schemeClr val="bg1"/>
                </a:solidFill>
              </a:rPr>
              <a:t>г.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91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8784976" cy="5832648"/>
          </a:xfrm>
        </p:spPr>
      </p:pic>
    </p:spTree>
    <p:extLst>
      <p:ext uri="{BB962C8B-B14F-4D97-AF65-F5344CB8AC3E}">
        <p14:creationId xmlns:p14="http://schemas.microsoft.com/office/powerpoint/2010/main" val="116615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«Встреча с инспекторами ГИБДД»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8640960" cy="5435079"/>
          </a:xfrm>
        </p:spPr>
      </p:pic>
    </p:spTree>
    <p:extLst>
      <p:ext uri="{BB962C8B-B14F-4D97-AF65-F5344CB8AC3E}">
        <p14:creationId xmlns:p14="http://schemas.microsoft.com/office/powerpoint/2010/main" val="58154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1412776"/>
            <a:ext cx="3816424" cy="3960440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Палка вверх устремлена–</a:t>
            </a:r>
            <a:br>
              <a:rPr lang="ru-RU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Всем стоять велит она.</a:t>
            </a:r>
            <a:br>
              <a:rPr lang="ru-RU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Если палка смотрит вправо,</a:t>
            </a:r>
            <a:br>
              <a:rPr lang="ru-RU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Ехать не имеешь права!</a:t>
            </a:r>
            <a:br>
              <a:rPr lang="ru-RU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Если палка смотрит в рот, </a:t>
            </a:r>
            <a:br>
              <a:rPr lang="ru-RU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Делай правый поворот.</a:t>
            </a:r>
            <a:endParaRPr lang="ru-RU" sz="25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4806533" cy="6408712"/>
          </a:xfrm>
        </p:spPr>
      </p:pic>
    </p:spTree>
    <p:extLst>
      <p:ext uri="{BB962C8B-B14F-4D97-AF65-F5344CB8AC3E}">
        <p14:creationId xmlns:p14="http://schemas.microsoft.com/office/powerpoint/2010/main" val="132886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8424936" cy="5688632"/>
          </a:xfrm>
        </p:spPr>
      </p:pic>
    </p:spTree>
    <p:extLst>
      <p:ext uri="{BB962C8B-B14F-4D97-AF65-F5344CB8AC3E}">
        <p14:creationId xmlns:p14="http://schemas.microsoft.com/office/powerpoint/2010/main" val="331844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72819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Художественно – эстетическое развитие</a:t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3000" b="1" dirty="0" smtClean="0">
                <a:solidFill>
                  <a:srgbClr val="FF0000"/>
                </a:solidFill>
              </a:rPr>
              <a:t>Аппликация «Светофор»</a:t>
            </a:r>
            <a:endParaRPr lang="ru-RU" sz="3000" b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7776864" cy="4605461"/>
          </a:xfrm>
        </p:spPr>
      </p:pic>
    </p:spTree>
    <p:extLst>
      <p:ext uri="{BB962C8B-B14F-4D97-AF65-F5344CB8AC3E}">
        <p14:creationId xmlns:p14="http://schemas.microsoft.com/office/powerpoint/2010/main" val="51026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500" b="1" dirty="0" smtClean="0">
                <a:solidFill>
                  <a:schemeClr val="tx1"/>
                </a:solidFill>
              </a:rPr>
              <a:t>Красный свет – дороги нет,</a:t>
            </a:r>
            <a:br>
              <a:rPr lang="ru-RU" sz="2500" b="1" dirty="0" smtClean="0">
                <a:solidFill>
                  <a:schemeClr val="tx1"/>
                </a:solidFill>
              </a:rPr>
            </a:br>
            <a:r>
              <a:rPr lang="ru-RU" sz="2500" b="1" dirty="0" smtClean="0">
                <a:solidFill>
                  <a:schemeClr val="tx1"/>
                </a:solidFill>
              </a:rPr>
              <a:t>Желтый свет – внимание,</a:t>
            </a:r>
            <a:br>
              <a:rPr lang="ru-RU" sz="2500" b="1" dirty="0" smtClean="0">
                <a:solidFill>
                  <a:schemeClr val="tx1"/>
                </a:solidFill>
              </a:rPr>
            </a:br>
            <a:r>
              <a:rPr lang="ru-RU" sz="2500" b="1" dirty="0" smtClean="0">
                <a:solidFill>
                  <a:schemeClr val="tx1"/>
                </a:solidFill>
              </a:rPr>
              <a:t>А зеленый говорит –</a:t>
            </a:r>
            <a:br>
              <a:rPr lang="ru-RU" sz="2500" b="1" dirty="0" smtClean="0">
                <a:solidFill>
                  <a:schemeClr val="tx1"/>
                </a:solidFill>
              </a:rPr>
            </a:br>
            <a:r>
              <a:rPr lang="ru-RU" sz="2500" b="1" dirty="0" smtClean="0">
                <a:solidFill>
                  <a:schemeClr val="tx1"/>
                </a:solidFill>
              </a:rPr>
              <a:t>Проходите путь открыт!</a:t>
            </a:r>
            <a:endParaRPr lang="ru-RU" sz="25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7" b="7931"/>
          <a:stretch/>
        </p:blipFill>
        <p:spPr>
          <a:xfrm>
            <a:off x="467544" y="1988840"/>
            <a:ext cx="8280920" cy="4599295"/>
          </a:xfrm>
        </p:spPr>
      </p:pic>
    </p:spTree>
    <p:extLst>
      <p:ext uri="{BB962C8B-B14F-4D97-AF65-F5344CB8AC3E}">
        <p14:creationId xmlns:p14="http://schemas.microsoft.com/office/powerpoint/2010/main" val="200494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</a:rPr>
              <a:t>Рисование «Дорожный знак»</a:t>
            </a:r>
            <a:endParaRPr lang="ru-RU" sz="30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23999"/>
            <a:ext cx="8352928" cy="5601345"/>
          </a:xfrm>
        </p:spPr>
      </p:pic>
    </p:spTree>
    <p:extLst>
      <p:ext uri="{BB962C8B-B14F-4D97-AF65-F5344CB8AC3E}">
        <p14:creationId xmlns:p14="http://schemas.microsoft.com/office/powerpoint/2010/main" val="257262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0736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solidFill>
                  <a:schemeClr val="tx1"/>
                </a:solidFill>
              </a:rPr>
              <a:t>Здесь наземный переход,</a:t>
            </a:r>
            <a:br>
              <a:rPr lang="ru-RU" sz="2500" b="1" dirty="0" smtClean="0">
                <a:solidFill>
                  <a:schemeClr val="tx1"/>
                </a:solidFill>
              </a:rPr>
            </a:br>
            <a:r>
              <a:rPr lang="ru-RU" sz="2500" b="1" dirty="0" smtClean="0">
                <a:solidFill>
                  <a:schemeClr val="tx1"/>
                </a:solidFill>
              </a:rPr>
              <a:t>Ходит целый день народ.</a:t>
            </a:r>
            <a:br>
              <a:rPr lang="ru-RU" sz="2500" b="1" dirty="0" smtClean="0">
                <a:solidFill>
                  <a:schemeClr val="tx1"/>
                </a:solidFill>
              </a:rPr>
            </a:br>
            <a:r>
              <a:rPr lang="ru-RU" sz="2500" b="1" dirty="0" smtClean="0">
                <a:solidFill>
                  <a:schemeClr val="tx1"/>
                </a:solidFill>
              </a:rPr>
              <a:t>Ты водитель, не грусти,</a:t>
            </a:r>
            <a:br>
              <a:rPr lang="ru-RU" sz="2500" b="1" dirty="0" smtClean="0">
                <a:solidFill>
                  <a:schemeClr val="tx1"/>
                </a:solidFill>
              </a:rPr>
            </a:br>
            <a:r>
              <a:rPr lang="ru-RU" sz="2500" b="1" dirty="0" smtClean="0">
                <a:solidFill>
                  <a:schemeClr val="tx1"/>
                </a:solidFill>
              </a:rPr>
              <a:t>Пешехода пропусти!</a:t>
            </a:r>
            <a:endParaRPr lang="ru-RU" sz="25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t="14877" r="5074" b="10146"/>
          <a:stretch/>
        </p:blipFill>
        <p:spPr>
          <a:xfrm>
            <a:off x="611560" y="1988840"/>
            <a:ext cx="7920880" cy="4537964"/>
          </a:xfrm>
        </p:spPr>
      </p:pic>
    </p:spTree>
    <p:extLst>
      <p:ext uri="{BB962C8B-B14F-4D97-AF65-F5344CB8AC3E}">
        <p14:creationId xmlns:p14="http://schemas.microsoft.com/office/powerpoint/2010/main" val="43509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Игровая деятельность</a:t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3000" b="1" dirty="0" smtClean="0">
                <a:solidFill>
                  <a:srgbClr val="FF0000"/>
                </a:solidFill>
              </a:rPr>
              <a:t>Сюжетно – ролевая игра «Шоферы»</a:t>
            </a:r>
            <a:r>
              <a:rPr lang="ru-RU" sz="4000" b="1" dirty="0" smtClean="0">
                <a:solidFill>
                  <a:schemeClr val="tx1"/>
                </a:solidFill>
              </a:rPr>
              <a:t/>
            </a:r>
            <a:br>
              <a:rPr lang="ru-RU" sz="4000" b="1" dirty="0" smtClean="0">
                <a:solidFill>
                  <a:schemeClr val="tx1"/>
                </a:solidFill>
              </a:rPr>
            </a:b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7848872" cy="5256585"/>
          </a:xfrm>
        </p:spPr>
      </p:pic>
    </p:spTree>
    <p:extLst>
      <p:ext uri="{BB962C8B-B14F-4D97-AF65-F5344CB8AC3E}">
        <p14:creationId xmlns:p14="http://schemas.microsoft.com/office/powerpoint/2010/main" val="336109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8832296" cy="5832648"/>
          </a:xfrm>
        </p:spPr>
      </p:pic>
    </p:spTree>
    <p:extLst>
      <p:ext uri="{BB962C8B-B14F-4D97-AF65-F5344CB8AC3E}">
        <p14:creationId xmlns:p14="http://schemas.microsoft.com/office/powerpoint/2010/main" val="222555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 Актуальность: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118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/>
              <a:t>В нашей стране, как и во всем мире, увеличивается число дорожно-транспортных происшествий. По статистике каждой десятой жертвой ДТП является ребенок. Часто это связано с несоблюдением правил дорожного движения, их незнанием. Предоставленные самим себе, дети мало считаются с реальными опасностями на дороге, так как недооценивают собственные возможности, считая себя ловкими и быстрыми. У них еще не выработалась способность предвидеть возможность возникновения опасности в быстро меняющейся дорожной обстановке. Известно, что привычки, закрепленные в детстве, остаются на всю жизнь, поэтому изучение правил дорожного движения является одной из главных задач на сегодняшний день. </a:t>
            </a:r>
          </a:p>
        </p:txBody>
      </p:sp>
    </p:spTree>
    <p:extLst>
      <p:ext uri="{BB962C8B-B14F-4D97-AF65-F5344CB8AC3E}">
        <p14:creationId xmlns:p14="http://schemas.microsoft.com/office/powerpoint/2010/main" val="213533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6584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b="1" dirty="0">
                <a:solidFill>
                  <a:schemeClr val="tx1"/>
                </a:solidFill>
              </a:rPr>
              <a:t>И знают дети с давних пор</a:t>
            </a:r>
            <a:br>
              <a:rPr lang="ru-RU" sz="3000" b="1" dirty="0">
                <a:solidFill>
                  <a:schemeClr val="tx1"/>
                </a:solidFill>
              </a:rPr>
            </a:br>
            <a:r>
              <a:rPr lang="ru-RU" sz="3000" b="1" dirty="0">
                <a:solidFill>
                  <a:schemeClr val="tx1"/>
                </a:solidFill>
              </a:rPr>
              <a:t>О чем сигналит светофор</a:t>
            </a:r>
            <a:r>
              <a:rPr lang="ru-RU" sz="3000" b="1" dirty="0" smtClean="0">
                <a:solidFill>
                  <a:schemeClr val="tx1"/>
                </a:solidFill>
              </a:rPr>
              <a:t>,</a:t>
            </a:r>
            <a:br>
              <a:rPr lang="ru-RU" sz="3000" b="1" dirty="0" smtClean="0">
                <a:solidFill>
                  <a:schemeClr val="tx1"/>
                </a:solidFill>
              </a:rPr>
            </a:br>
            <a:r>
              <a:rPr lang="ru-RU" sz="3000" b="1" dirty="0" smtClean="0">
                <a:solidFill>
                  <a:schemeClr val="tx1"/>
                </a:solidFill>
              </a:rPr>
              <a:t>О том, что переходы </a:t>
            </a:r>
            <a:br>
              <a:rPr lang="ru-RU" sz="3000" b="1" dirty="0" smtClean="0">
                <a:solidFill>
                  <a:schemeClr val="tx1"/>
                </a:solidFill>
              </a:rPr>
            </a:br>
            <a:r>
              <a:rPr lang="ru-RU" sz="3000" b="1" dirty="0" smtClean="0">
                <a:solidFill>
                  <a:schemeClr val="tx1"/>
                </a:solidFill>
              </a:rPr>
              <a:t>Помогут пешеходу!</a:t>
            </a:r>
            <a:endParaRPr lang="ru-RU" sz="30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r="7439"/>
          <a:stretch/>
        </p:blipFill>
        <p:spPr>
          <a:xfrm>
            <a:off x="914400" y="1916832"/>
            <a:ext cx="7151427" cy="4787335"/>
          </a:xfrm>
        </p:spPr>
      </p:pic>
    </p:spTree>
    <p:extLst>
      <p:ext uri="{BB962C8B-B14F-4D97-AF65-F5344CB8AC3E}">
        <p14:creationId xmlns:p14="http://schemas.microsoft.com/office/powerpoint/2010/main" val="15821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36891" cy="6477669"/>
          </a:xfrm>
        </p:spPr>
      </p:pic>
    </p:spTree>
    <p:extLst>
      <p:ext uri="{BB962C8B-B14F-4D97-AF65-F5344CB8AC3E}">
        <p14:creationId xmlns:p14="http://schemas.microsoft.com/office/powerpoint/2010/main" val="2266967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600" b="1" dirty="0">
                <a:solidFill>
                  <a:schemeClr val="tx1"/>
                </a:solidFill>
              </a:rPr>
              <a:t>Развлечение </a:t>
            </a:r>
            <a:r>
              <a:rPr lang="ru-RU" sz="5400" b="1" dirty="0" smtClean="0">
                <a:solidFill>
                  <a:schemeClr val="tx1"/>
                </a:solidFill>
              </a:rPr>
              <a:t/>
            </a:r>
            <a:br>
              <a:rPr lang="ru-RU" sz="5400" b="1" dirty="0" smtClean="0">
                <a:solidFill>
                  <a:schemeClr val="tx1"/>
                </a:solidFill>
              </a:rPr>
            </a:br>
            <a:r>
              <a:rPr lang="ru-RU" sz="4400" b="1" dirty="0" smtClean="0">
                <a:solidFill>
                  <a:schemeClr val="tx1"/>
                </a:solidFill>
              </a:rPr>
              <a:t>«</a:t>
            </a:r>
            <a:r>
              <a:rPr lang="ru-RU" sz="4400" b="1" dirty="0">
                <a:solidFill>
                  <a:schemeClr val="tx1"/>
                </a:solidFill>
              </a:rPr>
              <a:t>Презентация проекта»</a:t>
            </a:r>
            <a:r>
              <a:rPr lang="ru-RU" sz="5400" b="1" dirty="0">
                <a:solidFill>
                  <a:schemeClr val="tx1"/>
                </a:solidFill>
              </a:rPr>
              <a:t/>
            </a:r>
            <a:br>
              <a:rPr lang="ru-RU" sz="5400" b="1" dirty="0">
                <a:solidFill>
                  <a:schemeClr val="tx1"/>
                </a:solidFill>
              </a:rPr>
            </a:br>
            <a:r>
              <a:rPr lang="ru-RU" sz="3300" b="1" dirty="0">
                <a:solidFill>
                  <a:srgbClr val="FF0000"/>
                </a:solidFill>
              </a:rPr>
              <a:t>«Соблюдайте правила дорожного движения»</a:t>
            </a:r>
            <a:endParaRPr lang="ru-RU" sz="33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" r="7986" b="34481"/>
          <a:stretch/>
        </p:blipFill>
        <p:spPr>
          <a:xfrm>
            <a:off x="251520" y="2060848"/>
            <a:ext cx="8712969" cy="4621481"/>
          </a:xfrm>
        </p:spPr>
      </p:pic>
    </p:spTree>
    <p:extLst>
      <p:ext uri="{BB962C8B-B14F-4D97-AF65-F5344CB8AC3E}">
        <p14:creationId xmlns:p14="http://schemas.microsoft.com/office/powerpoint/2010/main" val="2163631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>
            <a:noAutofit/>
          </a:bodyPr>
          <a:lstStyle/>
          <a:p>
            <a:pPr algn="ctr"/>
            <a:endParaRPr lang="ru-RU" sz="30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0"/>
          <a:stretch/>
        </p:blipFill>
        <p:spPr>
          <a:xfrm>
            <a:off x="251520" y="260648"/>
            <a:ext cx="8712968" cy="6428748"/>
          </a:xfrm>
        </p:spPr>
      </p:pic>
    </p:spTree>
    <p:extLst>
      <p:ext uri="{BB962C8B-B14F-4D97-AF65-F5344CB8AC3E}">
        <p14:creationId xmlns:p14="http://schemas.microsoft.com/office/powerpoint/2010/main" val="3553905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b="15341"/>
          <a:stretch/>
        </p:blipFill>
        <p:spPr>
          <a:xfrm>
            <a:off x="179512" y="188640"/>
            <a:ext cx="8784976" cy="6537778"/>
          </a:xfrm>
        </p:spPr>
      </p:pic>
    </p:spTree>
    <p:extLst>
      <p:ext uri="{BB962C8B-B14F-4D97-AF65-F5344CB8AC3E}">
        <p14:creationId xmlns:p14="http://schemas.microsoft.com/office/powerpoint/2010/main" val="2698692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5588"/>
            <a:ext cx="8640960" cy="6480721"/>
          </a:xfrm>
        </p:spPr>
      </p:pic>
    </p:spTree>
    <p:extLst>
      <p:ext uri="{BB962C8B-B14F-4D97-AF65-F5344CB8AC3E}">
        <p14:creationId xmlns:p14="http://schemas.microsoft.com/office/powerpoint/2010/main" val="3181297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Работа с родителями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b="3116"/>
          <a:stretch/>
        </p:blipFill>
        <p:spPr>
          <a:xfrm>
            <a:off x="539552" y="1196752"/>
            <a:ext cx="7992888" cy="5429646"/>
          </a:xfrm>
        </p:spPr>
      </p:pic>
    </p:spTree>
    <p:extLst>
      <p:ext uri="{BB962C8B-B14F-4D97-AF65-F5344CB8AC3E}">
        <p14:creationId xmlns:p14="http://schemas.microsoft.com/office/powerpoint/2010/main" val="3502938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24532" r="21535" b="23967"/>
          <a:stretch/>
        </p:blipFill>
        <p:spPr>
          <a:xfrm>
            <a:off x="179512" y="1052736"/>
            <a:ext cx="8817781" cy="5644188"/>
          </a:xfrm>
        </p:spPr>
      </p:pic>
    </p:spTree>
    <p:extLst>
      <p:ext uri="{BB962C8B-B14F-4D97-AF65-F5344CB8AC3E}">
        <p14:creationId xmlns:p14="http://schemas.microsoft.com/office/powerpoint/2010/main" val="1091484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704088"/>
            <a:ext cx="4104456" cy="596527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</a:rPr>
              <a:t>И знают дети с давних пор</a:t>
            </a:r>
            <a:br>
              <a:rPr lang="ru-RU" sz="3000" b="1" dirty="0" smtClean="0">
                <a:solidFill>
                  <a:schemeClr val="tx1"/>
                </a:solidFill>
              </a:rPr>
            </a:br>
            <a:r>
              <a:rPr lang="ru-RU" sz="3000" b="1" dirty="0" smtClean="0">
                <a:solidFill>
                  <a:schemeClr val="tx1"/>
                </a:solidFill>
              </a:rPr>
              <a:t>О чем сигналит светофор,</a:t>
            </a:r>
            <a:br>
              <a:rPr lang="ru-RU" sz="3000" b="1" dirty="0" smtClean="0">
                <a:solidFill>
                  <a:schemeClr val="tx1"/>
                </a:solidFill>
              </a:rPr>
            </a:br>
            <a:r>
              <a:rPr lang="ru-RU" sz="3000" b="1" dirty="0" smtClean="0">
                <a:solidFill>
                  <a:schemeClr val="tx1"/>
                </a:solidFill>
              </a:rPr>
              <a:t>О том, что переходы помогут пешеходу!</a:t>
            </a:r>
            <a:br>
              <a:rPr lang="ru-RU" sz="3000" b="1" dirty="0" smtClean="0">
                <a:solidFill>
                  <a:schemeClr val="tx1"/>
                </a:solidFill>
              </a:rPr>
            </a:br>
            <a:r>
              <a:rPr lang="ru-RU" sz="3000" b="1" dirty="0">
                <a:solidFill>
                  <a:schemeClr val="tx1"/>
                </a:solidFill>
              </a:rPr>
              <a:t/>
            </a:r>
            <a:br>
              <a:rPr lang="ru-RU" sz="3000" b="1" dirty="0">
                <a:solidFill>
                  <a:schemeClr val="tx1"/>
                </a:solidFill>
              </a:rPr>
            </a:br>
            <a:r>
              <a:rPr lang="ru-RU" sz="3000" b="1" dirty="0" smtClean="0">
                <a:solidFill>
                  <a:schemeClr val="tx1"/>
                </a:solidFill>
              </a:rPr>
              <a:t/>
            </a:r>
            <a:br>
              <a:rPr lang="ru-RU" sz="3000" b="1" dirty="0" smtClean="0">
                <a:solidFill>
                  <a:schemeClr val="tx1"/>
                </a:solidFill>
              </a:rPr>
            </a:br>
            <a:r>
              <a:rPr lang="ru-RU" sz="3000" b="1" dirty="0">
                <a:solidFill>
                  <a:schemeClr val="tx1"/>
                </a:solidFill>
              </a:rPr>
              <a:t/>
            </a:r>
            <a:br>
              <a:rPr lang="ru-RU" sz="3000" b="1" dirty="0">
                <a:solidFill>
                  <a:schemeClr val="tx1"/>
                </a:solidFill>
              </a:rPr>
            </a:br>
            <a:r>
              <a:rPr lang="ru-RU" sz="3000" dirty="0" smtClean="0"/>
              <a:t/>
            </a:r>
            <a:br>
              <a:rPr lang="ru-RU" sz="3000" dirty="0" smtClean="0"/>
            </a:br>
            <a:endParaRPr lang="ru-RU" sz="3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4426203" cy="5901605"/>
          </a:xfrm>
        </p:spPr>
      </p:pic>
    </p:spTree>
    <p:extLst>
      <p:ext uri="{BB962C8B-B14F-4D97-AF65-F5344CB8AC3E}">
        <p14:creationId xmlns:p14="http://schemas.microsoft.com/office/powerpoint/2010/main" val="2877616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cs typeface="Arial" pitchFamily="34" charset="0"/>
              </a:rPr>
              <a:t>Достигнутые результаты:</a:t>
            </a:r>
            <a:endParaRPr lang="ru-RU" sz="40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24536"/>
          </a:xfrm>
        </p:spPr>
        <p:txBody>
          <a:bodyPr>
            <a:normAutofit fontScale="92500"/>
          </a:bodyPr>
          <a:lstStyle/>
          <a:p>
            <a:pPr lvl="0"/>
            <a:r>
              <a:rPr lang="ru-RU" sz="2800" b="1" dirty="0" smtClean="0"/>
              <a:t>У детей сформировано правильное понимание значимости ПДД, своего места как участника дорожного движения;</a:t>
            </a:r>
          </a:p>
          <a:p>
            <a:pPr lvl="0"/>
            <a:r>
              <a:rPr lang="ru-RU" sz="2800" b="1" dirty="0" smtClean="0"/>
              <a:t>Дети получили устойчивые навыки безопасного поведения в любой дорожной ситуации;</a:t>
            </a:r>
          </a:p>
          <a:p>
            <a:pPr lvl="0"/>
            <a:r>
              <a:rPr lang="ru-RU" sz="2800" b="1" dirty="0" smtClean="0"/>
              <a:t>В процессе ознакомления с окружающим миром дети получили знания, умения и навыки по безопасности жизнедеятельности;</a:t>
            </a:r>
          </a:p>
          <a:p>
            <a:pPr lvl="0"/>
            <a:r>
              <a:rPr lang="ru-RU" sz="2800" b="1" dirty="0" smtClean="0"/>
              <a:t>У родителей появилось осознание важности работы по изучению правил дорожного движения;</a:t>
            </a:r>
          </a:p>
          <a:p>
            <a:pPr lvl="0"/>
            <a:r>
              <a:rPr lang="ru-RU" sz="2800" b="1" dirty="0" smtClean="0"/>
              <a:t>В проекте приняли участие 90% родителей.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7221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Проблема: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/>
              <a:t>Актуальность и социальная острота этой проблемы диктует необходимость поиска новых форм и методов воспитания и обучения по профилактике ДДТТ, проведение профилактической работы с родителями воспитанников на основе современных педагогических технологий таких как проектная деятельность поэтому в нашем дошкольном учреждении в тесном сотрудничестве с родителями был создан проект по теме «Правила дорожного движения достойны уважения</a:t>
            </a:r>
            <a:r>
              <a:rPr lang="ru-RU" sz="2400" b="1" dirty="0" smtClean="0"/>
              <a:t>».</a:t>
            </a:r>
            <a:endParaRPr lang="ru-RU" sz="2400" b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837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273630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Цель: </a:t>
            </a:r>
            <a:r>
              <a:rPr lang="ru-RU" sz="4000" b="1" dirty="0">
                <a:solidFill>
                  <a:srgbClr val="FF0000"/>
                </a:solidFill>
              </a:rPr>
              <a:t/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3000" b="1" dirty="0" smtClean="0">
                <a:solidFill>
                  <a:schemeClr val="tx1"/>
                </a:solidFill>
              </a:rPr>
              <a:t>формировать у детей дошкольного возраста знания правил дорожного движения.</a:t>
            </a:r>
            <a:r>
              <a:rPr lang="ru-RU" sz="3500" b="1" dirty="0" smtClean="0">
                <a:solidFill>
                  <a:schemeClr val="tx1"/>
                </a:solidFill>
              </a:rPr>
              <a:t/>
            </a:r>
            <a:br>
              <a:rPr lang="ru-RU" sz="3500" b="1" dirty="0" smtClean="0">
                <a:solidFill>
                  <a:schemeClr val="tx1"/>
                </a:solidFill>
              </a:rPr>
            </a:br>
            <a:r>
              <a:rPr lang="ru-RU" sz="3500" b="1" dirty="0" smtClean="0">
                <a:solidFill>
                  <a:schemeClr val="tx1"/>
                </a:solidFill>
              </a:rPr>
              <a:t> </a:t>
            </a:r>
            <a:endParaRPr lang="ru-RU" sz="3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2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26469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6400" b="1" dirty="0">
                <a:solidFill>
                  <a:srgbClr val="FF0000"/>
                </a:solidFill>
              </a:rPr>
              <a:t>Задачи</a:t>
            </a:r>
            <a:r>
              <a:rPr lang="ru-RU" sz="6400" b="1" dirty="0" smtClean="0">
                <a:solidFill>
                  <a:srgbClr val="FF0000"/>
                </a:solidFill>
              </a:rPr>
              <a:t>:</a:t>
            </a:r>
          </a:p>
          <a:p>
            <a:pPr lvl="0"/>
            <a:r>
              <a:rPr lang="ru-RU" sz="4000" dirty="0"/>
              <a:t>Познакомить детей с правилами дорожного движения;</a:t>
            </a:r>
          </a:p>
          <a:p>
            <a:pPr lvl="0"/>
            <a:r>
              <a:rPr lang="ru-RU" sz="4000" dirty="0"/>
              <a:t>Познакомить детей со значением дорожных знаков, способствовать умению детей понимать их схематическое изображение для правильной ориентации на улицах и дорогах; </a:t>
            </a:r>
          </a:p>
          <a:p>
            <a:pPr lvl="0"/>
            <a:r>
              <a:rPr lang="ru-RU" sz="4000" dirty="0"/>
              <a:t>Создать условия для осознанного изучения детьми правил дорожного движения;</a:t>
            </a:r>
          </a:p>
          <a:p>
            <a:pPr lvl="0"/>
            <a:r>
              <a:rPr lang="ru-RU" sz="4000" dirty="0"/>
              <a:t>Вырабатывать у дошкольников привычку правильно вести себя на дорогах;</a:t>
            </a:r>
          </a:p>
          <a:p>
            <a:pPr lvl="0"/>
            <a:r>
              <a:rPr lang="ru-RU" sz="4000" dirty="0"/>
              <a:t>Познакомить с профессией регулировщик, постовой, инспектор ГИБДД;</a:t>
            </a:r>
          </a:p>
          <a:p>
            <a:pPr lvl="0"/>
            <a:r>
              <a:rPr lang="ru-RU" sz="4000" dirty="0"/>
              <a:t>Активизировать работу по пропаганде правил дорожного движения и безопасного образа жизни среди родителей.</a:t>
            </a:r>
          </a:p>
          <a:p>
            <a:r>
              <a:rPr lang="ru-RU" sz="4000" dirty="0"/>
              <a:t>Привлечь внимание родителей к данному вопросу и участию в проектной деятельности.</a:t>
            </a:r>
            <a:endParaRPr lang="ru-RU" sz="3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836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409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Методы: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b="1" dirty="0"/>
              <a:t>Словесные</a:t>
            </a:r>
            <a:r>
              <a:rPr lang="ru-RU" dirty="0"/>
              <a:t> - объяснения, пояснения, указание, беседы, художественное слово (стихи, загадки, рассказы, сказки).</a:t>
            </a:r>
          </a:p>
          <a:p>
            <a:pPr lvl="0"/>
            <a:r>
              <a:rPr lang="ru-RU" b="1" dirty="0"/>
              <a:t>Наглядные</a:t>
            </a:r>
            <a:r>
              <a:rPr lang="ru-RU" dirty="0"/>
              <a:t> - фотографии, иллюстрации, рисунки, картины, макеты, слайды.</a:t>
            </a:r>
          </a:p>
          <a:p>
            <a:pPr lvl="0"/>
            <a:r>
              <a:rPr lang="ru-RU" b="1" dirty="0"/>
              <a:t>Игровые</a:t>
            </a:r>
            <a:r>
              <a:rPr lang="ru-RU" dirty="0"/>
              <a:t> - дидактические, подвижные, сюжетно - ролевые игры, сюрпризные моменты, игровые действия и ситуации, игры - соревнования.</a:t>
            </a:r>
          </a:p>
          <a:p>
            <a:pPr lvl="0"/>
            <a:r>
              <a:rPr lang="ru-RU" b="1" dirty="0"/>
              <a:t>Практические</a:t>
            </a:r>
            <a:r>
              <a:rPr lang="ru-RU" dirty="0"/>
              <a:t> - опыты, эксперименты, д/игры инсценировки, д/упражнения, игры - драматизации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r>
              <a:rPr lang="ru-RU" sz="4300" b="1" dirty="0">
                <a:solidFill>
                  <a:srgbClr val="FF0000"/>
                </a:solidFill>
              </a:rPr>
              <a:t>Продукт проектной деятельности:</a:t>
            </a:r>
            <a:endParaRPr lang="ru-RU" sz="4300" dirty="0">
              <a:solidFill>
                <a:srgbClr val="FF0000"/>
              </a:solidFill>
            </a:endParaRPr>
          </a:p>
          <a:p>
            <a:r>
              <a:rPr lang="ru-RU" dirty="0" smtClean="0"/>
              <a:t>Спортивное развлечение </a:t>
            </a:r>
            <a:r>
              <a:rPr lang="ru-RU" b="1" dirty="0" smtClean="0"/>
              <a:t>«Соблюдайте правила дорожного движения!»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7189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91264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Познавательное </a:t>
            </a:r>
            <a:r>
              <a:rPr lang="ru-RU" sz="5400" b="1" dirty="0" smtClean="0">
                <a:solidFill>
                  <a:schemeClr val="tx1"/>
                </a:solidFill>
              </a:rPr>
              <a:t>развитие</a:t>
            </a:r>
            <a:br>
              <a:rPr lang="ru-RU" sz="5400" b="1" dirty="0" smtClean="0">
                <a:solidFill>
                  <a:schemeClr val="tx1"/>
                </a:solidFill>
              </a:rPr>
            </a:br>
            <a:r>
              <a:rPr lang="ru-RU" sz="3300" b="1" dirty="0" smtClean="0">
                <a:solidFill>
                  <a:srgbClr val="FF0000"/>
                </a:solidFill>
              </a:rPr>
              <a:t>«Урок безопасности»</a:t>
            </a:r>
            <a:endParaRPr lang="ru-RU" sz="33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3"/>
          <a:stretch/>
        </p:blipFill>
        <p:spPr>
          <a:xfrm>
            <a:off x="611560" y="1286761"/>
            <a:ext cx="7776864" cy="5382599"/>
          </a:xfrm>
        </p:spPr>
      </p:pic>
    </p:spTree>
    <p:extLst>
      <p:ext uri="{BB962C8B-B14F-4D97-AF65-F5344CB8AC3E}">
        <p14:creationId xmlns:p14="http://schemas.microsoft.com/office/powerpoint/2010/main" val="39916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424936" cy="6318703"/>
          </a:xfrm>
        </p:spPr>
      </p:pic>
    </p:spTree>
    <p:extLst>
      <p:ext uri="{BB962C8B-B14F-4D97-AF65-F5344CB8AC3E}">
        <p14:creationId xmlns:p14="http://schemas.microsoft.com/office/powerpoint/2010/main" val="220674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859216" cy="50405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sz="3000" b="1" dirty="0" smtClean="0">
                <a:solidFill>
                  <a:srgbClr val="FF0000"/>
                </a:solidFill>
              </a:rPr>
              <a:t>« История светофора»</a:t>
            </a:r>
            <a:endParaRPr lang="ru-RU" sz="30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352927" cy="5760640"/>
          </a:xfrm>
        </p:spPr>
      </p:pic>
    </p:spTree>
    <p:extLst>
      <p:ext uri="{BB962C8B-B14F-4D97-AF65-F5344CB8AC3E}">
        <p14:creationId xmlns:p14="http://schemas.microsoft.com/office/powerpoint/2010/main" val="411302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868</TotalTime>
  <Words>464</Words>
  <Application>Microsoft Office PowerPoint</Application>
  <PresentationFormat>Экран (4:3)</PresentationFormat>
  <Paragraphs>48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Поток</vt:lpstr>
      <vt:lpstr>Познавательно – исследовательский проект: «Правила дорожного движения достойны уважения!» </vt:lpstr>
      <vt:lpstr> Актуальность:</vt:lpstr>
      <vt:lpstr>Проблема:</vt:lpstr>
      <vt:lpstr>Цель:  формировать у детей дошкольного возраста знания правил дорожного движения.  </vt:lpstr>
      <vt:lpstr>Презентация PowerPoint</vt:lpstr>
      <vt:lpstr>Методы:</vt:lpstr>
      <vt:lpstr>Познавательное развитие «Урок безопасности»</vt:lpstr>
      <vt:lpstr>Презентация PowerPoint</vt:lpstr>
      <vt:lpstr> « История светофора»</vt:lpstr>
      <vt:lpstr>Презентация PowerPoint</vt:lpstr>
      <vt:lpstr>«Встреча с инспекторами ГИБДД»</vt:lpstr>
      <vt:lpstr>Палка вверх устремлена– Всем стоять велит она. Если палка смотрит вправо, Ехать не имеешь права! Если палка смотрит в рот,  Делай правый поворот.</vt:lpstr>
      <vt:lpstr>Презентация PowerPoint</vt:lpstr>
      <vt:lpstr>Художественно – эстетическое развитие Аппликация «Светофор»</vt:lpstr>
      <vt:lpstr>Красный свет – дороги нет, Желтый свет – внимание, А зеленый говорит – Проходите путь открыт!</vt:lpstr>
      <vt:lpstr>Рисование «Дорожный знак»</vt:lpstr>
      <vt:lpstr>Здесь наземный переход, Ходит целый день народ. Ты водитель, не грусти, Пешехода пропусти!</vt:lpstr>
      <vt:lpstr>Игровая деятельность Сюжетно – ролевая игра «Шоферы» </vt:lpstr>
      <vt:lpstr>Презентация PowerPoint</vt:lpstr>
      <vt:lpstr>И знают дети с давних пор О чем сигналит светофор, О том, что переходы  Помогут пешеходу!</vt:lpstr>
      <vt:lpstr>Презентация PowerPoint</vt:lpstr>
      <vt:lpstr>Развлечение  «Презентация проекта» «Соблюдайте правила дорожного движения»</vt:lpstr>
      <vt:lpstr>Презентация PowerPoint</vt:lpstr>
      <vt:lpstr>Презентация PowerPoint</vt:lpstr>
      <vt:lpstr>Презентация PowerPoint</vt:lpstr>
      <vt:lpstr>Работа с родителями</vt:lpstr>
      <vt:lpstr>Презентация PowerPoint</vt:lpstr>
      <vt:lpstr>И знают дети с давних пор О чем сигналит светофор, О том, что переходы помогут пешеходу!     </vt:lpstr>
      <vt:lpstr>Достигнутые результаты: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«Правила движения достойны уважения!» </dc:title>
  <cp:lastModifiedBy>Windows User</cp:lastModifiedBy>
  <cp:revision>53</cp:revision>
  <dcterms:modified xsi:type="dcterms:W3CDTF">2019-01-29T18:21:01Z</dcterms:modified>
</cp:coreProperties>
</file>