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4594C-2058-493C-8A0B-F321620961B0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343C6-417B-4778-8A34-AF89CB212DE6}">
      <dgm:prSet phldrT="[Текст]" custT="1"/>
      <dgm:spPr>
        <a:noFill/>
      </dgm:spPr>
      <dgm:t>
        <a:bodyPr/>
        <a:lstStyle/>
        <a:p>
          <a:r>
            <a:rPr lang="ru-RU" sz="6000" b="1" dirty="0" smtClean="0">
              <a:solidFill>
                <a:schemeClr val="tx1"/>
              </a:solidFill>
              <a:latin typeface="Georgia" pitchFamily="18" charset="0"/>
            </a:rPr>
            <a:t>БИБЛИОТЕКА</a:t>
          </a:r>
          <a:endParaRPr lang="ru-RU" sz="6000" b="1" dirty="0">
            <a:solidFill>
              <a:schemeClr val="tx1"/>
            </a:solidFill>
            <a:latin typeface="Georgia" pitchFamily="18" charset="0"/>
          </a:endParaRPr>
        </a:p>
      </dgm:t>
    </dgm:pt>
    <dgm:pt modelId="{F652729E-16F1-417D-A151-15AEAF4758E6}" type="parTrans" cxnId="{BF379859-1916-47E0-A114-A65F9873ED4A}">
      <dgm:prSet/>
      <dgm:spPr/>
      <dgm:t>
        <a:bodyPr/>
        <a:lstStyle/>
        <a:p>
          <a:endParaRPr lang="ru-RU"/>
        </a:p>
      </dgm:t>
    </dgm:pt>
    <dgm:pt modelId="{E19CF2D1-BC31-47A3-82B9-8F9472D4F206}" type="sibTrans" cxnId="{BF379859-1916-47E0-A114-A65F9873ED4A}">
      <dgm:prSet/>
      <dgm:spPr/>
      <dgm:t>
        <a:bodyPr/>
        <a:lstStyle/>
        <a:p>
          <a:endParaRPr lang="ru-RU"/>
        </a:p>
      </dgm:t>
    </dgm:pt>
    <dgm:pt modelId="{F949BD1F-5D60-40CA-9BD6-01DBF7ED16A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ТЕКА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044DC6B0-EF62-4FF0-91DC-81AF9A0331E7}" type="parTrans" cxnId="{DC98E12B-8BC1-4E78-ABE1-85682F35D087}">
      <dgm:prSet/>
      <dgm:spPr/>
      <dgm:t>
        <a:bodyPr/>
        <a:lstStyle/>
        <a:p>
          <a:endParaRPr lang="ru-RU"/>
        </a:p>
      </dgm:t>
    </dgm:pt>
    <dgm:pt modelId="{1B932A7E-9168-452F-8E34-C2265F5DD575}" type="sibTrans" cxnId="{DC98E12B-8BC1-4E78-ABE1-85682F35D087}">
      <dgm:prSet/>
      <dgm:spPr/>
      <dgm:t>
        <a:bodyPr/>
        <a:lstStyle/>
        <a:p>
          <a:endParaRPr lang="ru-RU"/>
        </a:p>
      </dgm:t>
    </dgm:pt>
    <dgm:pt modelId="{DED10B49-E8F2-461A-89E8-C2BD7417A75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БИБЛИО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531AE76C-7B5A-4B42-A631-3E89863086D4}" type="parTrans" cxnId="{55F86BA6-4BB9-4475-B1B0-AC9488E50134}">
      <dgm:prSet/>
      <dgm:spPr/>
      <dgm:t>
        <a:bodyPr/>
        <a:lstStyle/>
        <a:p>
          <a:endParaRPr lang="ru-RU"/>
        </a:p>
      </dgm:t>
    </dgm:pt>
    <dgm:pt modelId="{28A19878-7C3F-44DC-B225-09F0369AB869}" type="sibTrans" cxnId="{55F86BA6-4BB9-4475-B1B0-AC9488E50134}">
      <dgm:prSet/>
      <dgm:spPr/>
      <dgm:t>
        <a:bodyPr/>
        <a:lstStyle/>
        <a:p>
          <a:endParaRPr lang="ru-RU" dirty="0"/>
        </a:p>
      </dgm:t>
    </dgm:pt>
    <dgm:pt modelId="{003C060C-0CC8-4D1C-BA84-22AAA56B0736}" type="pres">
      <dgm:prSet presAssocID="{7954594C-2058-493C-8A0B-F321620961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F97E6-65D3-49E3-8BCC-02971D1528EC}" type="pres">
      <dgm:prSet presAssocID="{D88343C6-417B-4778-8A34-AF89CB212DE6}" presName="node" presStyleLbl="node1" presStyleIdx="0" presStyleCnt="3" custScaleX="227706" custRadScaleRad="110960" custRadScaleInc="-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2F4BF-7C86-4A24-9847-FBF13DB15DFB}" type="pres">
      <dgm:prSet presAssocID="{E19CF2D1-BC31-47A3-82B9-8F9472D4F20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63B34943-E8B8-4A71-8965-E04CEC924F31}" type="pres">
      <dgm:prSet presAssocID="{E19CF2D1-BC31-47A3-82B9-8F9472D4F20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0129687-CF69-4308-AD12-83213B4660DC}" type="pres">
      <dgm:prSet presAssocID="{F949BD1F-5D60-40CA-9BD6-01DBF7ED16A5}" presName="node" presStyleLbl="node1" presStyleIdx="1" presStyleCnt="3" custRadScaleRad="124623" custRadScaleInc="-2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0719F-5E30-442D-95DD-20BAF343A89A}" type="pres">
      <dgm:prSet presAssocID="{1B932A7E-9168-452F-8E34-C2265F5DD575}" presName="sibTrans" presStyleLbl="sibTrans2D1" presStyleIdx="1" presStyleCnt="3" custScaleX="49712" custScaleY="167312"/>
      <dgm:spPr>
        <a:prstGeom prst="mathPlus">
          <a:avLst/>
        </a:prstGeom>
      </dgm:spPr>
      <dgm:t>
        <a:bodyPr/>
        <a:lstStyle/>
        <a:p>
          <a:endParaRPr lang="ru-RU"/>
        </a:p>
      </dgm:t>
    </dgm:pt>
    <dgm:pt modelId="{41FF4748-3ECD-4AAE-8D4B-19D8A9657504}" type="pres">
      <dgm:prSet presAssocID="{1B932A7E-9168-452F-8E34-C2265F5DD575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CF997F1-A160-4184-84C1-915046397681}" type="pres">
      <dgm:prSet presAssocID="{DED10B49-E8F2-461A-89E8-C2BD7417A759}" presName="node" presStyleLbl="node1" presStyleIdx="2" presStyleCnt="3" custRadScaleRad="125898" custRadScaleInc="20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C73A4-A3F8-43D2-8E38-E5C1466C11C3}" type="pres">
      <dgm:prSet presAssocID="{28A19878-7C3F-44DC-B225-09F0369AB86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84657BEA-1077-4DA2-A726-03943EC84C32}" type="pres">
      <dgm:prSet presAssocID="{28A19878-7C3F-44DC-B225-09F0369AB869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B913E69-4269-4E45-970A-3B8CF89C55C7}" type="presOf" srcId="{F949BD1F-5D60-40CA-9BD6-01DBF7ED16A5}" destId="{20129687-CF69-4308-AD12-83213B4660DC}" srcOrd="0" destOrd="0" presId="urn:microsoft.com/office/officeart/2005/8/layout/cycle7"/>
    <dgm:cxn modelId="{55F86BA6-4BB9-4475-B1B0-AC9488E50134}" srcId="{7954594C-2058-493C-8A0B-F321620961B0}" destId="{DED10B49-E8F2-461A-89E8-C2BD7417A759}" srcOrd="2" destOrd="0" parTransId="{531AE76C-7B5A-4B42-A631-3E89863086D4}" sibTransId="{28A19878-7C3F-44DC-B225-09F0369AB869}"/>
    <dgm:cxn modelId="{6A0973C2-3556-463F-8891-0259FFD3EE63}" type="presOf" srcId="{28A19878-7C3F-44DC-B225-09F0369AB869}" destId="{84657BEA-1077-4DA2-A726-03943EC84C32}" srcOrd="1" destOrd="0" presId="urn:microsoft.com/office/officeart/2005/8/layout/cycle7"/>
    <dgm:cxn modelId="{2444D59B-39F0-40E4-B0BD-EC4585C35C6C}" type="presOf" srcId="{1B932A7E-9168-452F-8E34-C2265F5DD575}" destId="{41FF4748-3ECD-4AAE-8D4B-19D8A9657504}" srcOrd="1" destOrd="0" presId="urn:microsoft.com/office/officeart/2005/8/layout/cycle7"/>
    <dgm:cxn modelId="{36DD03B1-0D4F-4F06-9B71-62BF451F6244}" type="presOf" srcId="{D88343C6-417B-4778-8A34-AF89CB212DE6}" destId="{6B1F97E6-65D3-49E3-8BCC-02971D1528EC}" srcOrd="0" destOrd="0" presId="urn:microsoft.com/office/officeart/2005/8/layout/cycle7"/>
    <dgm:cxn modelId="{828F35FB-8516-4D2D-8178-D198D7B31D9F}" type="presOf" srcId="{28A19878-7C3F-44DC-B225-09F0369AB869}" destId="{4D1C73A4-A3F8-43D2-8E38-E5C1466C11C3}" srcOrd="0" destOrd="0" presId="urn:microsoft.com/office/officeart/2005/8/layout/cycle7"/>
    <dgm:cxn modelId="{E1562404-501C-49A3-B39A-D2E5E01D6D87}" type="presOf" srcId="{DED10B49-E8F2-461A-89E8-C2BD7417A759}" destId="{3CF997F1-A160-4184-84C1-915046397681}" srcOrd="0" destOrd="0" presId="urn:microsoft.com/office/officeart/2005/8/layout/cycle7"/>
    <dgm:cxn modelId="{B59770E8-707D-4168-886C-4AF5E8C4DD62}" type="presOf" srcId="{1B932A7E-9168-452F-8E34-C2265F5DD575}" destId="{ECE0719F-5E30-442D-95DD-20BAF343A89A}" srcOrd="0" destOrd="0" presId="urn:microsoft.com/office/officeart/2005/8/layout/cycle7"/>
    <dgm:cxn modelId="{BF379859-1916-47E0-A114-A65F9873ED4A}" srcId="{7954594C-2058-493C-8A0B-F321620961B0}" destId="{D88343C6-417B-4778-8A34-AF89CB212DE6}" srcOrd="0" destOrd="0" parTransId="{F652729E-16F1-417D-A151-15AEAF4758E6}" sibTransId="{E19CF2D1-BC31-47A3-82B9-8F9472D4F206}"/>
    <dgm:cxn modelId="{DC98E12B-8BC1-4E78-ABE1-85682F35D087}" srcId="{7954594C-2058-493C-8A0B-F321620961B0}" destId="{F949BD1F-5D60-40CA-9BD6-01DBF7ED16A5}" srcOrd="1" destOrd="0" parTransId="{044DC6B0-EF62-4FF0-91DC-81AF9A0331E7}" sibTransId="{1B932A7E-9168-452F-8E34-C2265F5DD575}"/>
    <dgm:cxn modelId="{38084446-7A19-4AC9-934F-0AFF12B6788C}" type="presOf" srcId="{7954594C-2058-493C-8A0B-F321620961B0}" destId="{003C060C-0CC8-4D1C-BA84-22AAA56B0736}" srcOrd="0" destOrd="0" presId="urn:microsoft.com/office/officeart/2005/8/layout/cycle7"/>
    <dgm:cxn modelId="{CC1ECE9F-EA30-492B-9486-2DC7C2D6F6D3}" type="presOf" srcId="{E19CF2D1-BC31-47A3-82B9-8F9472D4F206}" destId="{63B34943-E8B8-4A71-8965-E04CEC924F31}" srcOrd="1" destOrd="0" presId="urn:microsoft.com/office/officeart/2005/8/layout/cycle7"/>
    <dgm:cxn modelId="{CAC09215-FF83-44B3-8F7B-F2378FA14B57}" type="presOf" srcId="{E19CF2D1-BC31-47A3-82B9-8F9472D4F206}" destId="{3172F4BF-7C86-4A24-9847-FBF13DB15DFB}" srcOrd="0" destOrd="0" presId="urn:microsoft.com/office/officeart/2005/8/layout/cycle7"/>
    <dgm:cxn modelId="{1A9B32F8-477F-41D5-80EC-3385B330C7CF}" type="presParOf" srcId="{003C060C-0CC8-4D1C-BA84-22AAA56B0736}" destId="{6B1F97E6-65D3-49E3-8BCC-02971D1528EC}" srcOrd="0" destOrd="0" presId="urn:microsoft.com/office/officeart/2005/8/layout/cycle7"/>
    <dgm:cxn modelId="{D5D7F891-0C6B-4302-8126-7596C0D10AD9}" type="presParOf" srcId="{003C060C-0CC8-4D1C-BA84-22AAA56B0736}" destId="{3172F4BF-7C86-4A24-9847-FBF13DB15DFB}" srcOrd="1" destOrd="0" presId="urn:microsoft.com/office/officeart/2005/8/layout/cycle7"/>
    <dgm:cxn modelId="{05C59E29-7FCC-468E-96E0-8A5B2B04D5F1}" type="presParOf" srcId="{3172F4BF-7C86-4A24-9847-FBF13DB15DFB}" destId="{63B34943-E8B8-4A71-8965-E04CEC924F31}" srcOrd="0" destOrd="0" presId="urn:microsoft.com/office/officeart/2005/8/layout/cycle7"/>
    <dgm:cxn modelId="{BD3770BA-79AA-4B56-B5AD-D8ADF8B77EA0}" type="presParOf" srcId="{003C060C-0CC8-4D1C-BA84-22AAA56B0736}" destId="{20129687-CF69-4308-AD12-83213B4660DC}" srcOrd="2" destOrd="0" presId="urn:microsoft.com/office/officeart/2005/8/layout/cycle7"/>
    <dgm:cxn modelId="{E28E8D25-0BD1-47B3-87CE-F7AC8B90C2C6}" type="presParOf" srcId="{003C060C-0CC8-4D1C-BA84-22AAA56B0736}" destId="{ECE0719F-5E30-442D-95DD-20BAF343A89A}" srcOrd="3" destOrd="0" presId="urn:microsoft.com/office/officeart/2005/8/layout/cycle7"/>
    <dgm:cxn modelId="{15D4F30C-4263-4558-AD9A-8B5AF9B84906}" type="presParOf" srcId="{ECE0719F-5E30-442D-95DD-20BAF343A89A}" destId="{41FF4748-3ECD-4AAE-8D4B-19D8A9657504}" srcOrd="0" destOrd="0" presId="urn:microsoft.com/office/officeart/2005/8/layout/cycle7"/>
    <dgm:cxn modelId="{5298A164-3805-4134-803B-A1D48BB2D344}" type="presParOf" srcId="{003C060C-0CC8-4D1C-BA84-22AAA56B0736}" destId="{3CF997F1-A160-4184-84C1-915046397681}" srcOrd="4" destOrd="0" presId="urn:microsoft.com/office/officeart/2005/8/layout/cycle7"/>
    <dgm:cxn modelId="{94D558B6-D8DF-450E-A099-72D8CE2B779C}" type="presParOf" srcId="{003C060C-0CC8-4D1C-BA84-22AAA56B0736}" destId="{4D1C73A4-A3F8-43D2-8E38-E5C1466C11C3}" srcOrd="5" destOrd="0" presId="urn:microsoft.com/office/officeart/2005/8/layout/cycle7"/>
    <dgm:cxn modelId="{CCC0DA73-A566-49A4-98E8-3E8D5BCF8F0E}" type="presParOf" srcId="{4D1C73A4-A3F8-43D2-8E38-E5C1466C11C3}" destId="{84657BEA-1077-4DA2-A726-03943EC84C3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F97E6-65D3-49E3-8BCC-02971D1528EC}">
      <dsp:nvSpPr>
        <dsp:cNvPr id="0" name=""/>
        <dsp:cNvSpPr/>
      </dsp:nvSpPr>
      <dsp:spPr>
        <a:xfrm>
          <a:off x="868778" y="0"/>
          <a:ext cx="6641445" cy="14583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chemeClr val="tx1"/>
              </a:solidFill>
              <a:latin typeface="Georgia" pitchFamily="18" charset="0"/>
            </a:rPr>
            <a:t>БИБЛИОТЕКА</a:t>
          </a:r>
          <a:endParaRPr lang="ru-RU" sz="60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911491" y="42713"/>
        <a:ext cx="6556019" cy="1372911"/>
      </dsp:txXfrm>
    </dsp:sp>
    <dsp:sp modelId="{3172F4BF-7C86-4A24-9847-FBF13DB15DFB}">
      <dsp:nvSpPr>
        <dsp:cNvPr id="0" name=""/>
        <dsp:cNvSpPr/>
      </dsp:nvSpPr>
      <dsp:spPr>
        <a:xfrm rot="3193707">
          <a:off x="4548588" y="2380171"/>
          <a:ext cx="2130930" cy="51041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701713" y="2482255"/>
        <a:ext cx="1824680" cy="306250"/>
      </dsp:txXfrm>
    </dsp:sp>
    <dsp:sp modelId="{20129687-CF69-4308-AD12-83213B4660DC}">
      <dsp:nvSpPr>
        <dsp:cNvPr id="0" name=""/>
        <dsp:cNvSpPr/>
      </dsp:nvSpPr>
      <dsp:spPr>
        <a:xfrm>
          <a:off x="5580268" y="3812422"/>
          <a:ext cx="2916675" cy="1458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solidFill>
                <a:schemeClr val="tx1"/>
              </a:solidFill>
              <a:latin typeface="Georgia" pitchFamily="18" charset="0"/>
            </a:rPr>
            <a:t>ТЕКА</a:t>
          </a:r>
          <a:endParaRPr lang="ru-RU" sz="39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5622981" y="3855135"/>
        <a:ext cx="2831249" cy="1372911"/>
      </dsp:txXfrm>
    </dsp:sp>
    <dsp:sp modelId="{ECE0719F-5E30-442D-95DD-20BAF343A89A}">
      <dsp:nvSpPr>
        <dsp:cNvPr id="0" name=""/>
        <dsp:cNvSpPr/>
      </dsp:nvSpPr>
      <dsp:spPr>
        <a:xfrm rot="10775120">
          <a:off x="3718808" y="4134789"/>
          <a:ext cx="1059327" cy="853990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10800000">
        <a:off x="3975005" y="4305587"/>
        <a:ext cx="546933" cy="512394"/>
      </dsp:txXfrm>
    </dsp:sp>
    <dsp:sp modelId="{3CF997F1-A160-4184-84C1-915046397681}">
      <dsp:nvSpPr>
        <dsp:cNvPr id="0" name=""/>
        <dsp:cNvSpPr/>
      </dsp:nvSpPr>
      <dsp:spPr>
        <a:xfrm>
          <a:off x="0" y="3852809"/>
          <a:ext cx="2916675" cy="1458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solidFill>
                <a:schemeClr val="tx1"/>
              </a:solidFill>
              <a:latin typeface="Georgia" pitchFamily="18" charset="0"/>
            </a:rPr>
            <a:t>БИБЛИО</a:t>
          </a:r>
          <a:endParaRPr lang="ru-RU" sz="39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42713" y="3895522"/>
        <a:ext cx="2831249" cy="1372911"/>
      </dsp:txXfrm>
    </dsp:sp>
    <dsp:sp modelId="{4D1C73A4-A3F8-43D2-8E38-E5C1466C11C3}">
      <dsp:nvSpPr>
        <dsp:cNvPr id="0" name=""/>
        <dsp:cNvSpPr/>
      </dsp:nvSpPr>
      <dsp:spPr>
        <a:xfrm rot="18319914">
          <a:off x="1758454" y="2400364"/>
          <a:ext cx="2130930" cy="51041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911579" y="2502448"/>
        <a:ext cx="1824680" cy="306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идем в БИБЛИОТЕКУ</a:t>
            </a: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3041351"/>
          </a:xfrm>
        </p:spPr>
        <p:txBody>
          <a:bodyPr/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Презентацию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Мирзабекян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Алена Анатольевна</a:t>
            </a:r>
          </a:p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МК ДОУ Д/с № 249 «Колобок»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" b="99669" l="0" r="96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29000"/>
            <a:ext cx="2420888" cy="242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89538" l="35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000912"/>
            <a:ext cx="3649588" cy="24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2" b="25760"/>
          <a:stretch/>
        </p:blipFill>
        <p:spPr>
          <a:xfrm>
            <a:off x="30154" y="0"/>
            <a:ext cx="9029955" cy="6858000"/>
          </a:xfrm>
        </p:spPr>
      </p:pic>
    </p:spTree>
    <p:extLst>
      <p:ext uri="{BB962C8B-B14F-4D97-AF65-F5344CB8AC3E}">
        <p14:creationId xmlns:p14="http://schemas.microsoft.com/office/powerpoint/2010/main" val="19114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4536503" cy="5157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Формуляр библиотечный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- </a:t>
            </a:r>
            <a:r>
              <a:rPr lang="ru-RU" sz="3500" b="1" dirty="0">
                <a:solidFill>
                  <a:srgbClr val="002060"/>
                </a:solidFill>
                <a:latin typeface="Georgia" pitchFamily="18" charset="0"/>
              </a:rPr>
              <a:t>учётная карточка установленного образца, применяемая в библиотечной </a:t>
            </a:r>
            <a:r>
              <a:rPr lang="ru-RU" sz="3500" b="1" dirty="0" smtClean="0">
                <a:solidFill>
                  <a:srgbClr val="002060"/>
                </a:solidFill>
                <a:latin typeface="Georgia" pitchFamily="18" charset="0"/>
              </a:rPr>
              <a:t>работе.</a:t>
            </a:r>
            <a:endParaRPr lang="ru-RU" sz="35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9366" r="14307"/>
          <a:stretch/>
        </p:blipFill>
        <p:spPr>
          <a:xfrm>
            <a:off x="4716016" y="620688"/>
            <a:ext cx="4032448" cy="59766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92" y="4299045"/>
            <a:ext cx="1919216" cy="25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9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31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1040" cy="6835152"/>
          </a:xfrm>
        </p:spPr>
      </p:pic>
    </p:spTree>
    <p:extLst>
      <p:ext uri="{BB962C8B-B14F-4D97-AF65-F5344CB8AC3E}">
        <p14:creationId xmlns:p14="http://schemas.microsoft.com/office/powerpoint/2010/main" val="39647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5241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08512" cy="672021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/>
          <a:stretch/>
        </p:blipFill>
        <p:spPr>
          <a:xfrm>
            <a:off x="4716017" y="116632"/>
            <a:ext cx="4423940" cy="6741368"/>
          </a:xfrm>
        </p:spPr>
      </p:pic>
    </p:spTree>
    <p:extLst>
      <p:ext uri="{BB962C8B-B14F-4D97-AF65-F5344CB8AC3E}">
        <p14:creationId xmlns:p14="http://schemas.microsoft.com/office/powerpoint/2010/main" val="21400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1521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" y="-3086"/>
            <a:ext cx="9125796" cy="6844347"/>
          </a:xfrm>
        </p:spPr>
      </p:pic>
    </p:spTree>
    <p:extLst>
      <p:ext uri="{BB962C8B-B14F-4D97-AF65-F5344CB8AC3E}">
        <p14:creationId xmlns:p14="http://schemas.microsoft.com/office/powerpoint/2010/main" val="31661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0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83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r="21940"/>
          <a:stretch/>
        </p:blipFill>
        <p:spPr>
          <a:xfrm>
            <a:off x="107504" y="116632"/>
            <a:ext cx="8856984" cy="6741368"/>
          </a:xfrm>
        </p:spPr>
      </p:pic>
    </p:spTree>
    <p:extLst>
      <p:ext uri="{BB962C8B-B14F-4D97-AF65-F5344CB8AC3E}">
        <p14:creationId xmlns:p14="http://schemas.microsoft.com/office/powerpoint/2010/main" val="21935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4" y="404664"/>
            <a:ext cx="5119481" cy="60486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Снаружи  смотришь: дом как дом,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Но  нет  жильцов  обычных  в  нем. 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В  нем  книги  интересные 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Стоят  рядами  тесными: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И  Черномор,  и  царь  </a:t>
            </a:r>
            <a:r>
              <a:rPr lang="ru-RU" sz="3200" b="1" dirty="0" err="1">
                <a:solidFill>
                  <a:srgbClr val="002060"/>
                </a:solidFill>
                <a:latin typeface="Georgia" pitchFamily="18" charset="0"/>
              </a:rPr>
              <a:t>Гвидон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,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И  добрый  дед  </a:t>
            </a:r>
            <a:r>
              <a:rPr lang="ru-RU" sz="3200" b="1" dirty="0" err="1">
                <a:solidFill>
                  <a:srgbClr val="002060"/>
                </a:solidFill>
                <a:latin typeface="Georgia" pitchFamily="18" charset="0"/>
              </a:rPr>
              <a:t>Мазай</a:t>
            </a: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.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Как  называют  этот  дом?</a:t>
            </a:r>
            <a:br>
              <a:rPr lang="ru-RU" sz="3200" b="1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Georgia" pitchFamily="18" charset="0"/>
              </a:rPr>
              <a:t>Попробуй  угадай!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r="10104"/>
          <a:stretch/>
        </p:blipFill>
        <p:spPr>
          <a:xfrm>
            <a:off x="5936776" y="2636912"/>
            <a:ext cx="3111690" cy="4104456"/>
          </a:xfrm>
        </p:spPr>
      </p:pic>
    </p:spTree>
    <p:extLst>
      <p:ext uri="{BB962C8B-B14F-4D97-AF65-F5344CB8AC3E}">
        <p14:creationId xmlns:p14="http://schemas.microsoft.com/office/powerpoint/2010/main" val="3408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23728" y="1772816"/>
            <a:ext cx="7020272" cy="4968552"/>
          </a:xfrm>
        </p:spPr>
        <p:txBody>
          <a:bodyPr>
            <a:normAutofit fontScale="32500" lnSpcReduction="20000"/>
          </a:bodyPr>
          <a:lstStyle/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В библиотеке надо вести себя тихо, т.к. шум мешает другим читателям.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Книги надо возвращать вовремя, ведь их ждут другие читатели. </a:t>
            </a:r>
            <a:endParaRPr lang="ru-RU" sz="7500" b="1" kern="0" dirty="0" smtClean="0">
              <a:solidFill>
                <a:srgbClr val="002060"/>
              </a:solidFill>
              <a:latin typeface="Georgia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ru-RU" sz="7500" b="1" kern="0" dirty="0" smtClean="0">
                <a:solidFill>
                  <a:srgbClr val="002060"/>
                </a:solidFill>
                <a:latin typeface="Georgia" pitchFamily="18" charset="0"/>
              </a:rPr>
              <a:t>С </a:t>
            </a: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библиотечными книгами надо обращаться особенно бережно, чтобы их смогло прочесть как можно больше ребят.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Библиотечные книги нельзя терять, иначе в библиотеке не останется ни одной книги.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Книги в библиотеке </a:t>
            </a:r>
            <a:r>
              <a:rPr lang="ru-RU" sz="7500" b="1" kern="0" dirty="0" smtClean="0">
                <a:solidFill>
                  <a:srgbClr val="002060"/>
                </a:solidFill>
                <a:latin typeface="Georgia" pitchFamily="18" charset="0"/>
              </a:rPr>
              <a:t>надо </a:t>
            </a:r>
            <a:r>
              <a:rPr lang="ru-RU" sz="7500" b="1" kern="0" dirty="0">
                <a:solidFill>
                  <a:srgbClr val="002060"/>
                </a:solidFill>
                <a:latin typeface="Georgia" pitchFamily="18" charset="0"/>
              </a:rPr>
              <a:t>ставить точно на то место, где вы их взяли. Иначе библиотекарь не сможет быстро найти эту книгу для другого читателя.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000" b="1" dirty="0">
                <a:solidFill>
                  <a:srgbClr val="002060"/>
                </a:solidFill>
                <a:latin typeface="Georgia" pitchFamily="18" charset="0"/>
              </a:rPr>
              <a:t>Правила пользования библиотекой</a:t>
            </a:r>
            <a:endParaRPr lang="ru-RU" sz="5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3" b="98120" l="5230" r="93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20888"/>
            <a:ext cx="2616200" cy="37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15816" y="2060848"/>
            <a:ext cx="6228184" cy="4536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Нельзя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книги перегибать.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Нельзя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загибать книжные страницы.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Нельзя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закладывать в книги карандаши и ручки, пользуйся при чтении закладкой.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Нельзя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писать и рисовать в книгах.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3000" b="1" dirty="0" smtClean="0">
                <a:solidFill>
                  <a:srgbClr val="002060"/>
                </a:solidFill>
                <a:latin typeface="Georgia" pitchFamily="18" charset="0"/>
              </a:rPr>
              <a:t> Нельзя </a:t>
            </a:r>
            <a:r>
              <a:rPr lang="ru-RU" sz="3000" b="1" dirty="0">
                <a:solidFill>
                  <a:srgbClr val="002060"/>
                </a:solidFill>
                <a:latin typeface="Georgia" pitchFamily="18" charset="0"/>
              </a:rPr>
              <a:t>читать книги во время еды.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000" b="1" dirty="0">
                <a:solidFill>
                  <a:srgbClr val="002060"/>
                </a:solidFill>
                <a:latin typeface="Georgia" pitchFamily="18" charset="0"/>
              </a:rPr>
              <a:t>Правила пользования книгой</a:t>
            </a:r>
            <a:endParaRPr lang="ru-RU" sz="5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63589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132856"/>
            <a:ext cx="6192688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 – ты наш друг.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Всегда на первом месте!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Приятно проводить досуг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любимой книжкой вместе.</a:t>
            </a:r>
          </a:p>
          <a:p>
            <a:pPr marL="0" indent="0">
              <a:buNone/>
            </a:pP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Библиотека, мы с тобой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Идем по жизни смело,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книга – символ наш святой, 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 наш умелый!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5" b="97820" l="9991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02" y="346822"/>
            <a:ext cx="4332747" cy="64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5013176"/>
            <a:ext cx="626469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4937" b="7368"/>
          <a:stretch/>
        </p:blipFill>
        <p:spPr>
          <a:xfrm>
            <a:off x="107504" y="1484784"/>
            <a:ext cx="5721244" cy="468052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2" b="96747" l="38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>
          <a:xfrm>
            <a:off x="5393249" y="1052736"/>
            <a:ext cx="399138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11544" r="8444" b="22347"/>
          <a:stretch/>
        </p:blipFill>
        <p:spPr>
          <a:xfrm>
            <a:off x="251520" y="1628800"/>
            <a:ext cx="8720456" cy="4896544"/>
          </a:xfrm>
        </p:spPr>
      </p:pic>
    </p:spTree>
    <p:extLst>
      <p:ext uri="{BB962C8B-B14F-4D97-AF65-F5344CB8AC3E}">
        <p14:creationId xmlns:p14="http://schemas.microsoft.com/office/powerpoint/2010/main" val="6180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068960"/>
            <a:ext cx="3042559" cy="3345111"/>
          </a:xfrm>
        </p:spPr>
      </p:pic>
      <p:sp>
        <p:nvSpPr>
          <p:cNvPr id="4" name="AutoShape 98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332656"/>
            <a:ext cx="7056784" cy="3162680"/>
          </a:xfrm>
          <a:prstGeom prst="cloudCallout">
            <a:avLst>
              <a:gd name="adj1" fmla="val -28333"/>
              <a:gd name="adj2" fmla="val 7867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normAutofit fontScale="90000"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 sz="2000" b="1" i="1" dirty="0">
              <a:latin typeface="Georgia" pitchFamily="18" charset="0"/>
            </a:endParaRPr>
          </a:p>
          <a:p>
            <a:pPr algn="ctr"/>
            <a:r>
              <a:rPr lang="ru-RU" sz="2400" b="1" dirty="0">
                <a:solidFill>
                  <a:schemeClr val="accent2"/>
                </a:solidFill>
                <a:latin typeface="Georgia" pitchFamily="18" charset="0"/>
              </a:rPr>
              <a:t>    </a:t>
            </a:r>
            <a:r>
              <a:rPr lang="ru-RU" sz="5600" b="1" dirty="0">
                <a:solidFill>
                  <a:srgbClr val="0000FF"/>
                </a:solidFill>
                <a:latin typeface="Georgia" pitchFamily="18" charset="0"/>
              </a:rPr>
              <a:t>Что такое библиотека?</a:t>
            </a:r>
          </a:p>
          <a:p>
            <a:endParaRPr lang="ru-RU" sz="2400" b="1" i="1" dirty="0">
              <a:solidFill>
                <a:schemeClr val="accent2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5" b="98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29539"/>
            <a:ext cx="3096344" cy="4128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88" y="5301208"/>
            <a:ext cx="2771800" cy="12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25576"/>
              </p:ext>
            </p:extLst>
          </p:nvPr>
        </p:nvGraphicFramePr>
        <p:xfrm>
          <a:off x="467544" y="620688"/>
          <a:ext cx="8496944" cy="563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3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4464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Georgia" pitchFamily="18" charset="0"/>
              </a:rPr>
              <a:t>Библиотека</a:t>
            </a:r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 – совокупность книг, которые один человек или много людей собрали с любовью и хранят с заботой.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11" b="94180" l="3182" r="97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5292440"/>
            <a:ext cx="3339861" cy="1565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6212" l="2051" r="96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87424"/>
            <a:ext cx="3290119" cy="29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5"/>
          <p:cNvSpPr>
            <a:spLocks noGrp="1"/>
          </p:cNvSpPr>
          <p:nvPr>
            <p:ph idx="1"/>
          </p:nvPr>
        </p:nvSpPr>
        <p:spPr bwMode="auto">
          <a:xfrm>
            <a:off x="872067" y="2420888"/>
            <a:ext cx="740833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Georgia" pitchFamily="18" charset="0"/>
              </a:rPr>
              <a:t>Читатели</a:t>
            </a:r>
            <a:r>
              <a:rPr lang="ru-RU" sz="4000" b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Georgia" pitchFamily="18" charset="0"/>
              </a:rPr>
              <a:t>– те, кто читает книги, к кому обращены произведения литературы; те, кто посещает библиотеку.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4" b="98636" l="772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564904"/>
            <a:ext cx="3035219" cy="4293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3" b="86906" l="2591" r="97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9" y="908720"/>
            <a:ext cx="4211960" cy="19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6613526"/>
          </a:xfrm>
        </p:spPr>
      </p:pic>
    </p:spTree>
    <p:extLst>
      <p:ext uri="{BB962C8B-B14F-4D97-AF65-F5344CB8AC3E}">
        <p14:creationId xmlns:p14="http://schemas.microsoft.com/office/powerpoint/2010/main" val="30688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190</TotalTime>
  <Words>255</Words>
  <Application>Microsoft Office PowerPoint</Application>
  <PresentationFormat>Экран (4:3)</PresentationFormat>
  <Paragraphs>39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Мы идем в БИБЛИОТЕКУ</vt:lpstr>
      <vt:lpstr>Презентация PowerPoint</vt:lpstr>
      <vt:lpstr>Презентация PowerPoint</vt:lpstr>
      <vt:lpstr>Презентация PowerPoint</vt:lpstr>
      <vt:lpstr>     Что такое библиотека?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пользования библиотекой</vt:lpstr>
      <vt:lpstr>Правила пользования книгой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идем в БИБЛИОТЕКУ</dc:title>
  <dc:creator>Сергей</dc:creator>
  <cp:lastModifiedBy>Сергей</cp:lastModifiedBy>
  <cp:revision>28</cp:revision>
  <dcterms:created xsi:type="dcterms:W3CDTF">2018-01-25T07:15:35Z</dcterms:created>
  <dcterms:modified xsi:type="dcterms:W3CDTF">2018-05-07T05:42:45Z</dcterms:modified>
</cp:coreProperties>
</file>